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7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2" r:id="rId27"/>
    <p:sldId id="283" r:id="rId28"/>
    <p:sldId id="284" r:id="rId29"/>
    <p:sldId id="288" r:id="rId30"/>
    <p:sldId id="286" r:id="rId31"/>
  </p:sldIdLst>
  <p:sldSz cx="18288000" cy="10287000"/>
  <p:notesSz cx="6858000" cy="9144000"/>
  <p:embeddedFontLst>
    <p:embeddedFont>
      <p:font typeface="Brittany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Inter" panose="020B0604020202020204" charset="0"/>
      <p:regular r:id="rId37"/>
    </p:embeddedFont>
    <p:embeddedFont>
      <p:font typeface="Inter Bold" panose="020B0604020202020204" charset="0"/>
      <p:regular r:id="rId38"/>
    </p:embeddedFont>
    <p:embeddedFont>
      <p:font typeface="Inter Light" panose="020B0604020202020204" charset="0"/>
      <p:regular r:id="rId39"/>
    </p:embeddedFont>
    <p:embeddedFont>
      <p:font typeface="Kollektif Bold" panose="020B0604020202020204" charset="0"/>
      <p:regular r:id="rId40"/>
    </p:embeddedFont>
    <p:embeddedFont>
      <p:font typeface="Montserrat 1" panose="020B0604020202020204" charset="-93"/>
      <p:regular r:id="rId41"/>
    </p:embeddedFont>
    <p:embeddedFont>
      <p:font typeface="Montserrat 1 Bold" panose="020B0604020202020204" charset="-93"/>
      <p:regular r:id="rId42"/>
    </p:embeddedFont>
    <p:embeddedFont>
      <p:font typeface="Montserrat 1 Italics" panose="020B0604020202020204" charset="-93"/>
      <p:regular r:id="rId43"/>
    </p:embeddedFont>
    <p:embeddedFont>
      <p:font typeface="Montserrat 1 Ultra-Bold" panose="020B0604020202020204" charset="-93"/>
      <p:regular r:id="rId44"/>
    </p:embeddedFont>
    <p:embeddedFont>
      <p:font typeface="Montserrat 1 Ultra-Bold Italics" panose="020B0604020202020204" charset="-93"/>
      <p:regular r:id="rId45"/>
    </p:embeddedFont>
    <p:embeddedFont>
      <p:font typeface="Montserrat 2" panose="020B0604020202020204" charset="-93"/>
      <p:regular r:id="rId46"/>
    </p:embeddedFont>
    <p:embeddedFont>
      <p:font typeface="Now Bold" panose="020B0604020202020204" charset="0"/>
      <p:regular r:id="rId47"/>
    </p:embeddedFont>
    <p:embeddedFont>
      <p:font typeface="Open Sans Bold" panose="020B0806030504020204" pitchFamily="34" charset="0"/>
      <p:regular r:id="rId48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>
      <p:cViewPr varScale="1">
        <p:scale>
          <a:sx n="54" d="100"/>
          <a:sy n="54" d="100"/>
        </p:scale>
        <p:origin x="120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Danh%20sach%20cong%20viec.xlsx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Danh%20sach%20cong%20viec.xlsx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Danh%20sach%20cong%20viec.xlsx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Danh%20sach%20cong%20viec.xlsx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B&#7843;n%20ph&#225;t%20h&#224;nh%20s&#7889;%201.xlsx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k&#7871;%20ho&#7841;ch%20ki&#7875;m%20th&#7917;.docx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Ki&#7875;m%20th&#7917;.xlsx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hyperlink" Target="B&#225;o%20c&#225;o%20Daily%20Standup.docx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ocs.google.com/spreadsheets/d/19qJFRqx1LRJQaoYKrTsLlqt6hLlwG5W96yTwse39gJU/edit#gid=1425326603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S&#417;%20&#273;&#7891;%20ph&#226;n%20r&#227;%20ch&#7913;c%20n&#259;ng.vsd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Ph&#226;n%20c&#244;ng%20c&#244;ng%20vi&#7879;c.mpp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122" r="-2520" b="-91699"/>
            </a:stretch>
          </a:blipFill>
        </p:spPr>
      </p:sp>
      <p:sp>
        <p:nvSpPr>
          <p:cNvPr id="3" name="AutoShape 3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7020778">
            <a:off x="-7861675" y="821505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5" name="TextBox 5"/>
          <p:cNvSpPr txBox="1"/>
          <p:nvPr/>
        </p:nvSpPr>
        <p:spPr>
          <a:xfrm>
            <a:off x="1028700" y="5591175"/>
            <a:ext cx="10799778" cy="351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338"/>
              </a:lnSpc>
            </a:pPr>
            <a:r>
              <a:rPr lang="en-US" sz="14986" spc="-884">
                <a:solidFill>
                  <a:srgbClr val="FFFFFF"/>
                </a:solidFill>
                <a:latin typeface="Montserrat 1 Ultra-Bold Italics"/>
              </a:rPr>
              <a:t>BÁO CÁO DỰ ÁN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234514" y="1085850"/>
            <a:ext cx="4024786" cy="375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4"/>
              </a:lnSpc>
            </a:pPr>
            <a:r>
              <a:rPr lang="en-US" sz="2871" spc="57">
                <a:solidFill>
                  <a:srgbClr val="FFFFFF"/>
                </a:solidFill>
                <a:latin typeface="Montserrat 1 Italics"/>
              </a:rPr>
              <a:t>PRESENTATION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476242" y="895680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-1536273" y="4580698"/>
            <a:ext cx="524423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-3516288" y="3712270"/>
            <a:ext cx="572018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3066191" y="2823187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628699" y="2392260"/>
            <a:ext cx="129153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action="ppaction://hlinkfile"/>
          </p:cNvPr>
          <p:cNvSpPr/>
          <p:nvPr/>
        </p:nvSpPr>
        <p:spPr>
          <a:xfrm>
            <a:off x="0" y="701526"/>
            <a:ext cx="18288000" cy="8883948"/>
          </a:xfrm>
          <a:custGeom>
            <a:avLst/>
            <a:gdLst/>
            <a:ahLst/>
            <a:cxnLst/>
            <a:rect l="l" t="t" r="r" b="b"/>
            <a:pathLst>
              <a:path w="18288000" h="8883948">
                <a:moveTo>
                  <a:pt x="0" y="0"/>
                </a:moveTo>
                <a:lnTo>
                  <a:pt x="18288000" y="0"/>
                </a:lnTo>
                <a:lnTo>
                  <a:pt x="18288000" y="8883948"/>
                </a:lnTo>
                <a:lnTo>
                  <a:pt x="0" y="8883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vi-V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3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03616" y="2664880"/>
            <a:ext cx="18895232" cy="4957240"/>
            <a:chOff x="0" y="0"/>
            <a:chExt cx="4976522" cy="13056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76522" cy="1305611"/>
            </a:xfrm>
            <a:custGeom>
              <a:avLst/>
              <a:gdLst/>
              <a:ahLst/>
              <a:cxnLst/>
              <a:rect l="l" t="t" r="r" b="b"/>
              <a:pathLst>
                <a:path w="4976522" h="1305611">
                  <a:moveTo>
                    <a:pt x="0" y="0"/>
                  </a:moveTo>
                  <a:lnTo>
                    <a:pt x="4976522" y="0"/>
                  </a:lnTo>
                  <a:lnTo>
                    <a:pt x="4976522" y="1305611"/>
                  </a:lnTo>
                  <a:lnTo>
                    <a:pt x="0" y="1305611"/>
                  </a:lnTo>
                  <a:close/>
                </a:path>
              </a:pathLst>
            </a:custGeom>
            <a:solidFill>
              <a:srgbClr val="181D28">
                <a:alpha val="8784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90526" y="4272918"/>
            <a:ext cx="12906948" cy="156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D7E9F5"/>
                </a:solidFill>
                <a:latin typeface="Now Bold"/>
              </a:rPr>
              <a:t>PRODUCT BACKLOG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action="ppaction://hlinkfile"/>
          </p:cNvPr>
          <p:cNvSpPr/>
          <p:nvPr/>
        </p:nvSpPr>
        <p:spPr>
          <a:xfrm>
            <a:off x="0" y="503046"/>
            <a:ext cx="18288000" cy="9280908"/>
          </a:xfrm>
          <a:custGeom>
            <a:avLst/>
            <a:gdLst/>
            <a:ahLst/>
            <a:cxnLst/>
            <a:rect l="l" t="t" r="r" b="b"/>
            <a:pathLst>
              <a:path w="18288000" h="9280908">
                <a:moveTo>
                  <a:pt x="0" y="0"/>
                </a:moveTo>
                <a:lnTo>
                  <a:pt x="18288000" y="0"/>
                </a:lnTo>
                <a:lnTo>
                  <a:pt x="18288000" y="9280908"/>
                </a:lnTo>
                <a:lnTo>
                  <a:pt x="0" y="9280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3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03616" y="2664880"/>
            <a:ext cx="18895232" cy="4957240"/>
            <a:chOff x="0" y="0"/>
            <a:chExt cx="4976522" cy="13056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76522" cy="1305611"/>
            </a:xfrm>
            <a:custGeom>
              <a:avLst/>
              <a:gdLst/>
              <a:ahLst/>
              <a:cxnLst/>
              <a:rect l="l" t="t" r="r" b="b"/>
              <a:pathLst>
                <a:path w="4976522" h="1305611">
                  <a:moveTo>
                    <a:pt x="0" y="0"/>
                  </a:moveTo>
                  <a:lnTo>
                    <a:pt x="4976522" y="0"/>
                  </a:lnTo>
                  <a:lnTo>
                    <a:pt x="4976522" y="1305611"/>
                  </a:lnTo>
                  <a:lnTo>
                    <a:pt x="0" y="1305611"/>
                  </a:lnTo>
                  <a:close/>
                </a:path>
              </a:pathLst>
            </a:custGeom>
            <a:solidFill>
              <a:srgbClr val="181D28">
                <a:alpha val="8784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90526" y="4272918"/>
            <a:ext cx="12906948" cy="1560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D7E9F5"/>
                </a:solidFill>
                <a:latin typeface="Now Bold"/>
              </a:rPr>
              <a:t>RELEASE BACKLOG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action="ppaction://hlinkfile"/>
          </p:cNvPr>
          <p:cNvSpPr/>
          <p:nvPr/>
        </p:nvSpPr>
        <p:spPr>
          <a:xfrm>
            <a:off x="0" y="0"/>
            <a:ext cx="18288000" cy="10545471"/>
          </a:xfrm>
          <a:custGeom>
            <a:avLst/>
            <a:gdLst/>
            <a:ahLst/>
            <a:cxnLst/>
            <a:rect l="l" t="t" r="r" b="b"/>
            <a:pathLst>
              <a:path w="18288000" h="10545471">
                <a:moveTo>
                  <a:pt x="0" y="0"/>
                </a:moveTo>
                <a:lnTo>
                  <a:pt x="18288000" y="0"/>
                </a:lnTo>
                <a:lnTo>
                  <a:pt x="18288000" y="10545471"/>
                </a:lnTo>
                <a:lnTo>
                  <a:pt x="0" y="105454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45" b="-3296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8526386" y="853440"/>
            <a:ext cx="8350806" cy="8404860"/>
            <a:chOff x="0" y="0"/>
            <a:chExt cx="11134408" cy="11206480"/>
          </a:xfrm>
        </p:grpSpPr>
        <p:sp>
          <p:nvSpPr>
            <p:cNvPr id="4" name="TextBox 4"/>
            <p:cNvSpPr txBox="1"/>
            <p:nvPr/>
          </p:nvSpPr>
          <p:spPr>
            <a:xfrm>
              <a:off x="1027668" y="10690860"/>
              <a:ext cx="1491139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 2"/>
                </a:rPr>
                <a:t>Sprint 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094434" y="10690860"/>
              <a:ext cx="1575276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 2"/>
                </a:rPr>
                <a:t>Sprint 2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5204063" y="10690860"/>
              <a:ext cx="1573689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 2"/>
                </a:rPr>
                <a:t>Sprint 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293213" y="10690860"/>
              <a:ext cx="1613059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 2"/>
                </a:rPr>
                <a:t>Sprint 4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9421336" y="10690860"/>
              <a:ext cx="1574482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 2"/>
                </a:rPr>
                <a:t>Sprint 5</a:t>
              </a: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847408" y="238760"/>
              <a:ext cx="10287000" cy="10287000"/>
              <a:chOff x="0" y="0"/>
              <a:chExt cx="10287000" cy="10287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2" name="Freeform 12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38576" y="-38100"/>
              <a:ext cx="605631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 2"/>
                </a:rPr>
                <a:t>50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019300"/>
              <a:ext cx="644208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 2"/>
                </a:rPr>
                <a:t>40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9370" y="4076700"/>
              <a:ext cx="604838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 2"/>
                </a:rPr>
                <a:t>30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7783" y="6134100"/>
              <a:ext cx="606425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 2"/>
                </a:rPr>
                <a:t>20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21920" y="8191500"/>
              <a:ext cx="522288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 2"/>
                </a:rPr>
                <a:t>10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68605" y="10248900"/>
              <a:ext cx="375603" cy="5156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Montserrat 2"/>
                </a:rPr>
                <a:t>0 </a:t>
              </a:r>
            </a:p>
          </p:txBody>
        </p:sp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847271" y="232410"/>
              <a:ext cx="10287136" cy="10293350"/>
              <a:chOff x="-136" y="-6350"/>
              <a:chExt cx="10287136" cy="1029335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-1732" y="8216863"/>
                <a:ext cx="1855125" cy="2070137"/>
              </a:xfrm>
              <a:custGeom>
                <a:avLst/>
                <a:gdLst/>
                <a:ahLst/>
                <a:cxnLst/>
                <a:rect l="l" t="t" r="r" b="b"/>
                <a:pathLst>
                  <a:path w="1855125" h="2070137">
                    <a:moveTo>
                      <a:pt x="1732" y="2070137"/>
                    </a:moveTo>
                    <a:lnTo>
                      <a:pt x="1732" y="154520"/>
                    </a:lnTo>
                    <a:cubicBezTo>
                      <a:pt x="0" y="114144"/>
                      <a:pt x="14838" y="74814"/>
                      <a:pt x="42809" y="45644"/>
                    </a:cubicBezTo>
                    <a:cubicBezTo>
                      <a:pt x="70779" y="16476"/>
                      <a:pt x="109452" y="0"/>
                      <a:pt x="149865" y="37"/>
                    </a:cubicBezTo>
                    <a:lnTo>
                      <a:pt x="1705259" y="37"/>
                    </a:lnTo>
                    <a:cubicBezTo>
                      <a:pt x="1745672" y="0"/>
                      <a:pt x="1784345" y="16476"/>
                      <a:pt x="1812315" y="45644"/>
                    </a:cubicBezTo>
                    <a:cubicBezTo>
                      <a:pt x="1840286" y="74814"/>
                      <a:pt x="1855124" y="114144"/>
                      <a:pt x="1853392" y="154520"/>
                    </a:cubicBezTo>
                    <a:lnTo>
                      <a:pt x="1853392" y="2070137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2108835" y="6165850"/>
                <a:ext cx="1851660" cy="41211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121150">
                    <a:moveTo>
                      <a:pt x="0" y="41211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412115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4217670" y="4108450"/>
                <a:ext cx="1851660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178550">
                    <a:moveTo>
                      <a:pt x="0" y="61785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7855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6326505" y="2051050"/>
                <a:ext cx="1851660" cy="82359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235950">
                    <a:moveTo>
                      <a:pt x="0" y="823595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823595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8435340" y="-6350"/>
                <a:ext cx="1851660" cy="102933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293350">
                    <a:moveTo>
                      <a:pt x="0" y="102933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1029335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0" y="9251950"/>
                <a:ext cx="1851660" cy="103505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03505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035050"/>
                    </a:lnTo>
                    <a:lnTo>
                      <a:pt x="0" y="103505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2108835" y="6990080"/>
                <a:ext cx="1851660" cy="329692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29692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296920"/>
                    </a:lnTo>
                    <a:lnTo>
                      <a:pt x="0" y="329692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4217670" y="5138208"/>
                <a:ext cx="1851660" cy="5148792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5148792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48792"/>
                    </a:lnTo>
                    <a:lnTo>
                      <a:pt x="0" y="5148792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6326505" y="3698240"/>
                <a:ext cx="1851660" cy="65887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65887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588760"/>
                    </a:lnTo>
                    <a:lnTo>
                      <a:pt x="0" y="6588760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8435340" y="1640586"/>
                <a:ext cx="1851660" cy="864641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8646414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646414"/>
                    </a:lnTo>
                    <a:lnTo>
                      <a:pt x="0" y="8646414"/>
                    </a:ln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0" y="10287000"/>
                <a:ext cx="185166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2108835" y="8638540"/>
                <a:ext cx="1851660" cy="1648460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16484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648460"/>
                    </a:lnTo>
                    <a:lnTo>
                      <a:pt x="0" y="1648460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4217670" y="7197725"/>
                <a:ext cx="1851660" cy="3089275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089275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89275"/>
                    </a:lnTo>
                    <a:lnTo>
                      <a:pt x="0" y="308927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6326505" y="6580822"/>
                <a:ext cx="1851660" cy="3706178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3706178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706178"/>
                    </a:lnTo>
                    <a:lnTo>
                      <a:pt x="0" y="370617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8435340" y="5757926"/>
                <a:ext cx="1851660" cy="4529074"/>
              </a:xfrm>
              <a:custGeom>
                <a:avLst/>
                <a:gdLst/>
                <a:ahLst/>
                <a:cxnLst/>
                <a:rect l="l" t="t" r="r" b="b"/>
                <a:pathLst>
                  <a:path w="1851660" h="4529074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529074"/>
                    </a:lnTo>
                    <a:lnTo>
                      <a:pt x="0" y="452907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id="38" name="AutoShape 38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39" name="AutoShape 39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40" name="Freeform 40"/>
          <p:cNvSpPr/>
          <p:nvPr/>
        </p:nvSpPr>
        <p:spPr>
          <a:xfrm>
            <a:off x="1028700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1" name="AutoShape 41"/>
          <p:cNvSpPr/>
          <p:nvPr/>
        </p:nvSpPr>
        <p:spPr>
          <a:xfrm>
            <a:off x="1920229" y="3648728"/>
            <a:ext cx="1386321" cy="0"/>
          </a:xfrm>
          <a:prstGeom prst="line">
            <a:avLst/>
          </a:prstGeom>
          <a:ln w="76200" cap="flat">
            <a:solidFill>
              <a:srgbClr val="263F6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TextBox 42"/>
          <p:cNvSpPr txBox="1"/>
          <p:nvPr/>
        </p:nvSpPr>
        <p:spPr>
          <a:xfrm>
            <a:off x="1920229" y="4279213"/>
            <a:ext cx="5679993" cy="205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40"/>
              </a:lnSpc>
            </a:pPr>
            <a:r>
              <a:rPr lang="en-US" sz="8000">
                <a:solidFill>
                  <a:srgbClr val="263F6B"/>
                </a:solidFill>
                <a:latin typeface="Now Bold"/>
              </a:rPr>
              <a:t>SPRINT BACKLOG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AutoShape 3"/>
          <p:cNvSpPr/>
          <p:nvPr/>
        </p:nvSpPr>
        <p:spPr>
          <a:xfrm rot="-8231889">
            <a:off x="-10109114" y="617662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4" name="AutoShape 4"/>
          <p:cNvSpPr/>
          <p:nvPr/>
        </p:nvSpPr>
        <p:spPr>
          <a:xfrm rot="-8231889">
            <a:off x="-10507643" y="6538090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5" name="Freeform 5">
            <a:hlinkClick r:id="rId2" action="ppaction://hlinkfile"/>
          </p:cNvPr>
          <p:cNvSpPr/>
          <p:nvPr/>
        </p:nvSpPr>
        <p:spPr>
          <a:xfrm>
            <a:off x="0" y="501520"/>
            <a:ext cx="18288000" cy="9283959"/>
          </a:xfrm>
          <a:custGeom>
            <a:avLst/>
            <a:gdLst/>
            <a:ahLst/>
            <a:cxnLst/>
            <a:rect l="l" t="t" r="r" b="b"/>
            <a:pathLst>
              <a:path w="18288000" h="9283959">
                <a:moveTo>
                  <a:pt x="0" y="0"/>
                </a:moveTo>
                <a:lnTo>
                  <a:pt x="18288000" y="0"/>
                </a:lnTo>
                <a:lnTo>
                  <a:pt x="18288000" y="9283960"/>
                </a:lnTo>
                <a:lnTo>
                  <a:pt x="0" y="9283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333" b="-10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600450"/>
            <a:ext cx="3488389" cy="3086100"/>
            <a:chOff x="0" y="0"/>
            <a:chExt cx="91875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8753" cy="812800"/>
            </a:xfrm>
            <a:custGeom>
              <a:avLst/>
              <a:gdLst/>
              <a:ahLst/>
              <a:cxnLst/>
              <a:rect l="l" t="t" r="r" b="b"/>
              <a:pathLst>
                <a:path w="918753" h="812800">
                  <a:moveTo>
                    <a:pt x="0" y="0"/>
                  </a:moveTo>
                  <a:lnTo>
                    <a:pt x="918753" y="0"/>
                  </a:lnTo>
                  <a:lnTo>
                    <a:pt x="91875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A6C2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937244" y="3600450"/>
            <a:ext cx="10413512" cy="3086100"/>
            <a:chOff x="0" y="0"/>
            <a:chExt cx="2742653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2654" cy="812800"/>
            </a:xfrm>
            <a:custGeom>
              <a:avLst/>
              <a:gdLst/>
              <a:ahLst/>
              <a:cxnLst/>
              <a:rect l="l" t="t" r="r" b="b"/>
              <a:pathLst>
                <a:path w="2742654" h="812800">
                  <a:moveTo>
                    <a:pt x="0" y="0"/>
                  </a:moveTo>
                  <a:lnTo>
                    <a:pt x="2742654" y="0"/>
                  </a:lnTo>
                  <a:lnTo>
                    <a:pt x="27426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A6C2">
                <a:alpha val="8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99611" y="3600450"/>
            <a:ext cx="3488389" cy="3086100"/>
            <a:chOff x="0" y="0"/>
            <a:chExt cx="918753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8753" cy="812800"/>
            </a:xfrm>
            <a:custGeom>
              <a:avLst/>
              <a:gdLst/>
              <a:ahLst/>
              <a:cxnLst/>
              <a:rect l="l" t="t" r="r" b="b"/>
              <a:pathLst>
                <a:path w="918753" h="812800">
                  <a:moveTo>
                    <a:pt x="0" y="0"/>
                  </a:moveTo>
                  <a:lnTo>
                    <a:pt x="918753" y="0"/>
                  </a:lnTo>
                  <a:lnTo>
                    <a:pt x="91875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A6C2">
                <a:alpha val="8666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314765" y="4416926"/>
            <a:ext cx="9658469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spc="-231">
                <a:solidFill>
                  <a:srgbClr val="FFFFFF"/>
                </a:solidFill>
                <a:latin typeface="Montserrat 1 Bold"/>
              </a:rPr>
              <a:t>BẢN PHÁT HÀNH SỐ 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action="ppaction://hlinkfile"/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38" r="-438"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816351" y="-250331"/>
            <a:ext cx="5053117" cy="10959157"/>
            <a:chOff x="0" y="0"/>
            <a:chExt cx="1330862" cy="2886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30862" cy="2886362"/>
            </a:xfrm>
            <a:custGeom>
              <a:avLst/>
              <a:gdLst/>
              <a:ahLst/>
              <a:cxnLst/>
              <a:rect l="l" t="t" r="r" b="b"/>
              <a:pathLst>
                <a:path w="1330862" h="2886362">
                  <a:moveTo>
                    <a:pt x="0" y="0"/>
                  </a:moveTo>
                  <a:lnTo>
                    <a:pt x="1330862" y="0"/>
                  </a:lnTo>
                  <a:lnTo>
                    <a:pt x="1330862" y="2886362"/>
                  </a:lnTo>
                  <a:lnTo>
                    <a:pt x="0" y="2886362"/>
                  </a:lnTo>
                  <a:close/>
                </a:path>
              </a:pathLst>
            </a:custGeom>
            <a:solidFill>
              <a:srgbClr val="8AABB8">
                <a:alpha val="3764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2012930" y="0"/>
            <a:ext cx="8837503" cy="10410107"/>
          </a:xfrm>
          <a:custGeom>
            <a:avLst/>
            <a:gdLst/>
            <a:ahLst/>
            <a:cxnLst/>
            <a:rect l="l" t="t" r="r" b="b"/>
            <a:pathLst>
              <a:path w="8837503" h="10410107">
                <a:moveTo>
                  <a:pt x="0" y="0"/>
                </a:moveTo>
                <a:lnTo>
                  <a:pt x="8837503" y="0"/>
                </a:lnTo>
                <a:lnTo>
                  <a:pt x="8837503" y="10410107"/>
                </a:lnTo>
                <a:lnTo>
                  <a:pt x="0" y="10410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8" r="-7618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8261"/>
            <a:ext cx="6846589" cy="10287000"/>
            <a:chOff x="0" y="0"/>
            <a:chExt cx="1803217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03217" cy="2709333"/>
            </a:xfrm>
            <a:custGeom>
              <a:avLst/>
              <a:gdLst/>
              <a:ahLst/>
              <a:cxnLst/>
              <a:rect l="l" t="t" r="r" b="b"/>
              <a:pathLst>
                <a:path w="1803217" h="2709333">
                  <a:moveTo>
                    <a:pt x="0" y="0"/>
                  </a:moveTo>
                  <a:lnTo>
                    <a:pt x="1803217" y="0"/>
                  </a:lnTo>
                  <a:lnTo>
                    <a:pt x="180321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61330">
                <a:alpha val="2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267506"/>
            <a:ext cx="4803115" cy="1003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436"/>
              </a:lnSpc>
            </a:pPr>
            <a:r>
              <a:rPr lang="en-US" sz="7828">
                <a:solidFill>
                  <a:srgbClr val="FFFFFF"/>
                </a:solidFill>
                <a:latin typeface="Inter Bold"/>
              </a:rPr>
              <a:t>NHÓM 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81823" y="1187030"/>
            <a:ext cx="5299294" cy="630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3668">
                <a:solidFill>
                  <a:srgbClr val="3A5664"/>
                </a:solidFill>
                <a:latin typeface="Inter Bold"/>
              </a:rPr>
              <a:t>Nguyễn Thị Thu Nghĩa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81823" y="2852627"/>
            <a:ext cx="4787536" cy="630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3668">
                <a:solidFill>
                  <a:srgbClr val="3A5664"/>
                </a:solidFill>
                <a:latin typeface="Inter Bold"/>
              </a:rPr>
              <a:t>Nguyễn Quang Vinh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81823" y="4521039"/>
            <a:ext cx="4573658" cy="630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3668">
                <a:solidFill>
                  <a:srgbClr val="3A5664"/>
                </a:solidFill>
                <a:latin typeface="Inter Bold"/>
              </a:rPr>
              <a:t>Nguyễn Khắc Kiên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681823" y="1856784"/>
            <a:ext cx="3511887" cy="49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2"/>
              </a:lnSpc>
            </a:pPr>
            <a:r>
              <a:rPr lang="en-US" sz="2865">
                <a:solidFill>
                  <a:srgbClr val="3A5664"/>
                </a:solidFill>
                <a:latin typeface="Inter"/>
              </a:rPr>
              <a:t>Product Owner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81823" y="3522381"/>
            <a:ext cx="3511887" cy="49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2"/>
              </a:lnSpc>
            </a:pPr>
            <a:r>
              <a:rPr lang="en-US" sz="2865">
                <a:solidFill>
                  <a:srgbClr val="3A5664"/>
                </a:solidFill>
                <a:latin typeface="Inter"/>
              </a:rPr>
              <a:t>Scrum Master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81823" y="5190793"/>
            <a:ext cx="3511887" cy="49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2"/>
              </a:lnSpc>
            </a:pPr>
            <a:r>
              <a:rPr lang="en-US" sz="2865">
                <a:solidFill>
                  <a:srgbClr val="3A5664"/>
                </a:solidFill>
                <a:latin typeface="Inter"/>
              </a:rPr>
              <a:t>Dev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81823" y="6189451"/>
            <a:ext cx="3511887" cy="630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3668">
                <a:solidFill>
                  <a:srgbClr val="3A5664"/>
                </a:solidFill>
                <a:latin typeface="Inter Bold"/>
              </a:rPr>
              <a:t>Vũ Trọng Hùng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81823" y="6859205"/>
            <a:ext cx="676275" cy="49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2"/>
              </a:lnSpc>
            </a:pPr>
            <a:r>
              <a:rPr lang="en-US" sz="2865">
                <a:solidFill>
                  <a:srgbClr val="3A5664"/>
                </a:solidFill>
                <a:latin typeface="Inter"/>
              </a:rPr>
              <a:t>Dev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81823" y="7857863"/>
            <a:ext cx="4187560" cy="630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5"/>
              </a:lnSpc>
            </a:pPr>
            <a:r>
              <a:rPr lang="en-US" sz="3668">
                <a:solidFill>
                  <a:srgbClr val="3A5664"/>
                </a:solidFill>
                <a:latin typeface="Inter Bold"/>
              </a:rPr>
              <a:t>Nguyễn Phi Hùng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81823" y="8527617"/>
            <a:ext cx="3511887" cy="498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12"/>
              </a:lnSpc>
            </a:pPr>
            <a:r>
              <a:rPr lang="en-US" sz="2865">
                <a:solidFill>
                  <a:srgbClr val="3A5664"/>
                </a:solidFill>
                <a:latin typeface="Inter"/>
              </a:rPr>
              <a:t>Tester</a:t>
            </a:r>
          </a:p>
        </p:txBody>
      </p:sp>
      <p:sp>
        <p:nvSpPr>
          <p:cNvPr id="20" name="Freeform 20"/>
          <p:cNvSpPr/>
          <p:nvPr/>
        </p:nvSpPr>
        <p:spPr>
          <a:xfrm>
            <a:off x="15476242" y="9110792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6"/>
                </a:lnTo>
                <a:lnTo>
                  <a:pt x="0" y="295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30" t="-10331" r="-486" b="-1275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03616" y="2664880"/>
            <a:ext cx="18895232" cy="4957240"/>
            <a:chOff x="0" y="0"/>
            <a:chExt cx="4976522" cy="13056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76522" cy="1305611"/>
            </a:xfrm>
            <a:custGeom>
              <a:avLst/>
              <a:gdLst/>
              <a:ahLst/>
              <a:cxnLst/>
              <a:rect l="l" t="t" r="r" b="b"/>
              <a:pathLst>
                <a:path w="4976522" h="1305611">
                  <a:moveTo>
                    <a:pt x="0" y="0"/>
                  </a:moveTo>
                  <a:lnTo>
                    <a:pt x="4976522" y="0"/>
                  </a:lnTo>
                  <a:lnTo>
                    <a:pt x="4976522" y="1305611"/>
                  </a:lnTo>
                  <a:lnTo>
                    <a:pt x="0" y="1305611"/>
                  </a:lnTo>
                  <a:close/>
                </a:path>
              </a:pathLst>
            </a:custGeom>
            <a:solidFill>
              <a:srgbClr val="181D28">
                <a:alpha val="6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90526" y="4367932"/>
            <a:ext cx="12906948" cy="1698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D7E9F5"/>
                </a:solidFill>
                <a:latin typeface="Montserrat 1 Bold"/>
              </a:rPr>
              <a:t>KIỂM THỬ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action="ppaction://hlinkfile"/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hlinkClick r:id="rId2" action="ppaction://hlinkfile"/>
          </p:cNvPr>
          <p:cNvSpPr/>
          <p:nvPr/>
        </p:nvSpPr>
        <p:spPr>
          <a:xfrm>
            <a:off x="-6927" y="876300"/>
            <a:ext cx="18288000" cy="8534400"/>
          </a:xfrm>
          <a:custGeom>
            <a:avLst/>
            <a:gdLst/>
            <a:ahLst/>
            <a:cxnLst/>
            <a:rect l="l" t="t" r="r" b="b"/>
            <a:pathLst>
              <a:path w="16508976" h="7030382">
                <a:moveTo>
                  <a:pt x="0" y="0"/>
                </a:moveTo>
                <a:lnTo>
                  <a:pt x="16508976" y="0"/>
                </a:lnTo>
                <a:lnTo>
                  <a:pt x="16508976" y="7030382"/>
                </a:lnTo>
                <a:lnTo>
                  <a:pt x="0" y="7030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185" b="-2711"/>
            </a:stretch>
          </a:blipFill>
        </p:spPr>
        <p:txBody>
          <a:bodyPr/>
          <a:lstStyle/>
          <a:p>
            <a:endParaRPr lang="vi-V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10793" y="-115391"/>
            <a:ext cx="8339692" cy="10497641"/>
            <a:chOff x="0" y="0"/>
            <a:chExt cx="11119589" cy="1399685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208" r="20208"/>
            <a:stretch>
              <a:fillRect/>
            </a:stretch>
          </p:blipFill>
          <p:spPr>
            <a:xfrm>
              <a:off x="0" y="0"/>
              <a:ext cx="11119589" cy="1399685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345219" y="437033"/>
            <a:ext cx="340035" cy="133350"/>
            <a:chOff x="0" y="0"/>
            <a:chExt cx="453379" cy="177800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453379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139700"/>
              <a:ext cx="453379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AutoShape 7"/>
          <p:cNvSpPr/>
          <p:nvPr/>
        </p:nvSpPr>
        <p:spPr>
          <a:xfrm rot="-10800000">
            <a:off x="13450485" y="3628019"/>
            <a:ext cx="4932765" cy="0"/>
          </a:xfrm>
          <a:prstGeom prst="line">
            <a:avLst/>
          </a:prstGeom>
          <a:ln w="9525" cap="flat">
            <a:solidFill>
              <a:srgbClr val="A4A4B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4273423" y="4129294"/>
            <a:ext cx="2985877" cy="968575"/>
            <a:chOff x="0" y="0"/>
            <a:chExt cx="3981169" cy="1291434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398116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spc="20">
                  <a:solidFill>
                    <a:srgbClr val="FFFFFF"/>
                  </a:solidFill>
                  <a:latin typeface="Inter Bold"/>
                </a:rPr>
                <a:t>Daily Stand Up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28681"/>
              <a:ext cx="3981169" cy="862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19">
                  <a:solidFill>
                    <a:srgbClr val="D9D9D9"/>
                  </a:solidFill>
                  <a:latin typeface="Inter"/>
                </a:rPr>
                <a:t>Cuộc họp đứng hàng ngày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273423" y="1789693"/>
            <a:ext cx="2985877" cy="968577"/>
            <a:chOff x="0" y="0"/>
            <a:chExt cx="3981169" cy="1291436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3981169" cy="440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 spc="19">
                  <a:solidFill>
                    <a:srgbClr val="FFFFFF"/>
                  </a:solidFill>
                  <a:latin typeface="Inter Bold"/>
                </a:rPr>
                <a:t>Sprint Planning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428682"/>
              <a:ext cx="3981169" cy="862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 spc="18">
                  <a:solidFill>
                    <a:srgbClr val="D9D9D9"/>
                  </a:solidFill>
                  <a:latin typeface="Inter"/>
                </a:rPr>
                <a:t>Cuộc họp lập kế hoạch Sprint</a:t>
              </a:r>
            </a:p>
          </p:txBody>
        </p:sp>
      </p:grpSp>
      <p:sp>
        <p:nvSpPr>
          <p:cNvPr id="14" name="AutoShape 14"/>
          <p:cNvSpPr/>
          <p:nvPr/>
        </p:nvSpPr>
        <p:spPr>
          <a:xfrm rot="-10800000">
            <a:off x="13450485" y="5973760"/>
            <a:ext cx="4932765" cy="0"/>
          </a:xfrm>
          <a:prstGeom prst="line">
            <a:avLst/>
          </a:prstGeom>
          <a:ln w="9525" cap="flat">
            <a:solidFill>
              <a:srgbClr val="A4A4B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14273423" y="6478585"/>
            <a:ext cx="2985877" cy="1321000"/>
            <a:chOff x="0" y="0"/>
            <a:chExt cx="3981169" cy="176133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3981169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 spc="20">
                  <a:solidFill>
                    <a:srgbClr val="FFFFFF"/>
                  </a:solidFill>
                  <a:latin typeface="Inter Bold"/>
                </a:rPr>
                <a:t>Sprint Review/Retrospective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98581"/>
              <a:ext cx="3981169" cy="8627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19">
                  <a:solidFill>
                    <a:srgbClr val="D9D9D9"/>
                  </a:solidFill>
                  <a:latin typeface="Inter"/>
                </a:rPr>
                <a:t>Cuộc họp sơ kết Sprint/ cải tiến Sprint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 rot="-10800000">
            <a:off x="13450485" y="8319502"/>
            <a:ext cx="4932765" cy="0"/>
          </a:xfrm>
          <a:prstGeom prst="line">
            <a:avLst/>
          </a:prstGeom>
          <a:ln w="9525" cap="flat">
            <a:solidFill>
              <a:srgbClr val="A4A4B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028700" y="1951619"/>
            <a:ext cx="6613726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spc="-89">
                <a:solidFill>
                  <a:srgbClr val="FFFFFF"/>
                </a:solidFill>
                <a:latin typeface="Kollektif Bold"/>
              </a:rPr>
              <a:t>Scrum Meetings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74154" y="-105321"/>
            <a:ext cx="8339692" cy="10497641"/>
            <a:chOff x="0" y="0"/>
            <a:chExt cx="11119589" cy="1399685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4597" b="14597"/>
            <a:stretch>
              <a:fillRect/>
            </a:stretch>
          </p:blipFill>
          <p:spPr>
            <a:xfrm>
              <a:off x="0" y="0"/>
              <a:ext cx="11119589" cy="1399685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345219" y="437033"/>
            <a:ext cx="340035" cy="133350"/>
            <a:chOff x="0" y="0"/>
            <a:chExt cx="453379" cy="177800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453379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139700"/>
              <a:ext cx="453379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TextBox 7"/>
          <p:cNvSpPr txBox="1"/>
          <p:nvPr/>
        </p:nvSpPr>
        <p:spPr>
          <a:xfrm>
            <a:off x="1028700" y="1371489"/>
            <a:ext cx="5078344" cy="2352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spc="-89">
                <a:solidFill>
                  <a:srgbClr val="FFFFFF"/>
                </a:solidFill>
                <a:latin typeface="Kollektif Bold"/>
              </a:rPr>
              <a:t>Daily Stand Up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972513" y="0"/>
            <a:ext cx="4315487" cy="7448329"/>
            <a:chOff x="0" y="0"/>
            <a:chExt cx="5753983" cy="993110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 t="1457" b="1457"/>
            <a:stretch>
              <a:fillRect/>
            </a:stretch>
          </p:blipFill>
          <p:spPr>
            <a:xfrm>
              <a:off x="0" y="0"/>
              <a:ext cx="5753983" cy="9931105"/>
            </a:xfrm>
            <a:prstGeom prst="rect">
              <a:avLst/>
            </a:prstGeom>
          </p:spPr>
        </p:pic>
      </p:grpSp>
      <p:sp>
        <p:nvSpPr>
          <p:cNvPr id="10" name="Freeform 10">
            <a:hlinkClick r:id="rId4" action="ppaction://hlinkfile"/>
          </p:cNvPr>
          <p:cNvSpPr/>
          <p:nvPr/>
        </p:nvSpPr>
        <p:spPr>
          <a:xfrm>
            <a:off x="1028700" y="5442846"/>
            <a:ext cx="5694383" cy="3815454"/>
          </a:xfrm>
          <a:custGeom>
            <a:avLst/>
            <a:gdLst/>
            <a:ahLst/>
            <a:cxnLst/>
            <a:rect l="l" t="t" r="r" b="b"/>
            <a:pathLst>
              <a:path w="5694383" h="3815454">
                <a:moveTo>
                  <a:pt x="0" y="0"/>
                </a:moveTo>
                <a:lnTo>
                  <a:pt x="5694383" y="0"/>
                </a:lnTo>
                <a:lnTo>
                  <a:pt x="5694383" y="3815454"/>
                </a:lnTo>
                <a:lnTo>
                  <a:pt x="0" y="38154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240" b="-693"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13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345219" y="437033"/>
            <a:ext cx="340035" cy="133350"/>
            <a:chOff x="0" y="0"/>
            <a:chExt cx="453379" cy="177800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453379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>
              <a:off x="0" y="139700"/>
              <a:ext cx="453379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TextBox 9"/>
          <p:cNvSpPr txBox="1"/>
          <p:nvPr/>
        </p:nvSpPr>
        <p:spPr>
          <a:xfrm>
            <a:off x="1028700" y="1162050"/>
            <a:ext cx="8339692" cy="358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99"/>
              </a:lnSpc>
            </a:pPr>
            <a:r>
              <a:rPr lang="en-US" sz="6999" spc="-69">
                <a:solidFill>
                  <a:srgbClr val="FFFFFF"/>
                </a:solidFill>
                <a:latin typeface="Kollektif Bold"/>
              </a:rPr>
              <a:t>Sprint </a:t>
            </a:r>
          </a:p>
          <a:p>
            <a:pPr>
              <a:lnSpc>
                <a:spcPts val="6999"/>
              </a:lnSpc>
            </a:pPr>
            <a:r>
              <a:rPr lang="en-US" sz="6999" spc="-69">
                <a:solidFill>
                  <a:srgbClr val="FFFFFF"/>
                </a:solidFill>
                <a:latin typeface="Kollektif Bold"/>
              </a:rPr>
              <a:t>Review/</a:t>
            </a:r>
          </a:p>
          <a:p>
            <a:pPr>
              <a:lnSpc>
                <a:spcPts val="6999"/>
              </a:lnSpc>
            </a:pPr>
            <a:r>
              <a:rPr lang="en-US" sz="6999" spc="-69">
                <a:solidFill>
                  <a:srgbClr val="FFFFFF"/>
                </a:solidFill>
                <a:latin typeface="Kollektif Bold"/>
              </a:rPr>
              <a:t>Retrospective</a:t>
            </a:r>
          </a:p>
          <a:p>
            <a:pPr>
              <a:lnSpc>
                <a:spcPts val="6999"/>
              </a:lnSpc>
            </a:pPr>
            <a:endParaRPr lang="en-US" sz="6999" spc="-69">
              <a:solidFill>
                <a:srgbClr val="FFFFFF"/>
              </a:solidFill>
              <a:latin typeface="Kollektif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496630" y="6972300"/>
            <a:ext cx="6641940" cy="967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20"/>
              </a:lnSpc>
            </a:pPr>
            <a:r>
              <a:rPr lang="en-US" sz="2800" dirty="0" err="1">
                <a:solidFill>
                  <a:srgbClr val="FFFFFF"/>
                </a:solidFill>
                <a:latin typeface="Montserrat 1"/>
              </a:rPr>
              <a:t>Cuộc</a:t>
            </a:r>
            <a:r>
              <a:rPr lang="en-US" sz="2800" dirty="0">
                <a:solidFill>
                  <a:srgbClr val="FFFFFF"/>
                </a:solidFill>
                <a:latin typeface="Montserrat 1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ontserrat 1"/>
              </a:rPr>
              <a:t>họp</a:t>
            </a:r>
            <a:r>
              <a:rPr lang="en-US" sz="2800" dirty="0">
                <a:solidFill>
                  <a:srgbClr val="FFFFFF"/>
                </a:solidFill>
                <a:latin typeface="Montserrat 1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ontserrat 1"/>
              </a:rPr>
              <a:t>cải</a:t>
            </a:r>
            <a:r>
              <a:rPr lang="en-US" sz="2800" dirty="0">
                <a:solidFill>
                  <a:srgbClr val="FFFFFF"/>
                </a:solidFill>
                <a:latin typeface="Montserrat 1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ontserrat 1"/>
              </a:rPr>
              <a:t>tiến</a:t>
            </a:r>
            <a:r>
              <a:rPr lang="en-US" sz="2800" dirty="0">
                <a:solidFill>
                  <a:srgbClr val="FFFFFF"/>
                </a:solidFill>
                <a:latin typeface="Montserrat 1"/>
              </a:rPr>
              <a:t> Sprint </a:t>
            </a:r>
            <a:r>
              <a:rPr lang="en-US" sz="2800" dirty="0" err="1">
                <a:solidFill>
                  <a:srgbClr val="FFFFFF"/>
                </a:solidFill>
                <a:latin typeface="Montserrat 1"/>
              </a:rPr>
              <a:t>sẽ</a:t>
            </a:r>
            <a:r>
              <a:rPr lang="en-US" sz="2800" dirty="0">
                <a:solidFill>
                  <a:srgbClr val="FFFFFF"/>
                </a:solidFill>
                <a:latin typeface="Montserrat 1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ontserrat 1"/>
              </a:rPr>
              <a:t>diễn</a:t>
            </a:r>
            <a:r>
              <a:rPr lang="en-US" sz="2800" dirty="0">
                <a:solidFill>
                  <a:srgbClr val="FFFFFF"/>
                </a:solidFill>
                <a:latin typeface="Montserrat 1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ontserrat 1"/>
              </a:rPr>
              <a:t>ra</a:t>
            </a:r>
            <a:r>
              <a:rPr lang="en-US" sz="2800" dirty="0">
                <a:solidFill>
                  <a:srgbClr val="FFFFFF"/>
                </a:solidFill>
                <a:latin typeface="Montserrat 1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ontserrat 1"/>
              </a:rPr>
              <a:t>ngay</a:t>
            </a:r>
            <a:r>
              <a:rPr lang="en-US" sz="2800" dirty="0">
                <a:solidFill>
                  <a:srgbClr val="FFFFFF"/>
                </a:solidFill>
                <a:latin typeface="Montserrat 1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ontserrat 1"/>
              </a:rPr>
              <a:t>sau</a:t>
            </a:r>
            <a:r>
              <a:rPr lang="en-US" sz="2800" dirty="0">
                <a:solidFill>
                  <a:srgbClr val="FFFFFF"/>
                </a:solidFill>
                <a:latin typeface="Montserrat 1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ontserrat 1"/>
              </a:rPr>
              <a:t>cuộc</a:t>
            </a:r>
            <a:r>
              <a:rPr lang="en-US" sz="2800" dirty="0">
                <a:solidFill>
                  <a:srgbClr val="FFFFFF"/>
                </a:solidFill>
                <a:latin typeface="Montserrat 1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ontserrat 1"/>
              </a:rPr>
              <a:t>họp</a:t>
            </a:r>
            <a:r>
              <a:rPr lang="en-US" sz="2800" dirty="0">
                <a:solidFill>
                  <a:srgbClr val="FFFFFF"/>
                </a:solidFill>
                <a:latin typeface="Montserrat 1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ontserrat 1"/>
              </a:rPr>
              <a:t>sơ</a:t>
            </a:r>
            <a:r>
              <a:rPr lang="en-US" sz="2800" dirty="0">
                <a:solidFill>
                  <a:srgbClr val="FFFFFF"/>
                </a:solidFill>
                <a:latin typeface="Montserrat 1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Montserrat 1"/>
              </a:rPr>
              <a:t>kết</a:t>
            </a:r>
            <a:r>
              <a:rPr lang="en-US" sz="2800" dirty="0">
                <a:solidFill>
                  <a:srgbClr val="FFFFFF"/>
                </a:solidFill>
                <a:latin typeface="Montserrat 1"/>
              </a:rPr>
              <a:t> Sprint</a:t>
            </a:r>
          </a:p>
        </p:txBody>
      </p:sp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53766F84-F08F-6CC9-470A-C13AAC89C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867" y="4229100"/>
            <a:ext cx="8350525" cy="510549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7F7775F-D484-FAD0-B458-6594DD3D7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225" y="116205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06084"/>
            <a:ext cx="18288000" cy="9074832"/>
          </a:xfrm>
          <a:custGeom>
            <a:avLst/>
            <a:gdLst/>
            <a:ahLst/>
            <a:cxnLst/>
            <a:rect l="l" t="t" r="r" b="b"/>
            <a:pathLst>
              <a:path w="18288000" h="9074832">
                <a:moveTo>
                  <a:pt x="0" y="0"/>
                </a:moveTo>
                <a:lnTo>
                  <a:pt x="18288000" y="0"/>
                </a:lnTo>
                <a:lnTo>
                  <a:pt x="18288000" y="9074832"/>
                </a:lnTo>
                <a:lnTo>
                  <a:pt x="0" y="9074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food menu&#10;&#10;Description automatically generated">
            <a:extLst>
              <a:ext uri="{FF2B5EF4-FFF2-40B4-BE49-F238E27FC236}">
                <a16:creationId xmlns:a16="http://schemas.microsoft.com/office/drawing/2014/main" id="{1126729D-B33B-442D-52FD-E97625A31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71" y="409575"/>
            <a:ext cx="18310071" cy="9467850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59959"/>
            <a:ext cx="18288000" cy="9567032"/>
          </a:xfrm>
          <a:custGeom>
            <a:avLst/>
            <a:gdLst/>
            <a:ahLst/>
            <a:cxnLst/>
            <a:rect l="l" t="t" r="r" b="b"/>
            <a:pathLst>
              <a:path w="18288000" h="9567032">
                <a:moveTo>
                  <a:pt x="0" y="0"/>
                </a:moveTo>
                <a:lnTo>
                  <a:pt x="18288000" y="0"/>
                </a:lnTo>
                <a:lnTo>
                  <a:pt x="18288000" y="9567032"/>
                </a:lnTo>
                <a:lnTo>
                  <a:pt x="0" y="9567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333" b="-10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3600450"/>
            <a:ext cx="3488389" cy="3086100"/>
            <a:chOff x="0" y="0"/>
            <a:chExt cx="91875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8753" cy="812800"/>
            </a:xfrm>
            <a:custGeom>
              <a:avLst/>
              <a:gdLst/>
              <a:ahLst/>
              <a:cxnLst/>
              <a:rect l="l" t="t" r="r" b="b"/>
              <a:pathLst>
                <a:path w="918753" h="812800">
                  <a:moveTo>
                    <a:pt x="0" y="0"/>
                  </a:moveTo>
                  <a:lnTo>
                    <a:pt x="918753" y="0"/>
                  </a:lnTo>
                  <a:lnTo>
                    <a:pt x="91875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A6C2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937244" y="3600450"/>
            <a:ext cx="10413512" cy="3086100"/>
            <a:chOff x="0" y="0"/>
            <a:chExt cx="2742653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42654" cy="812800"/>
            </a:xfrm>
            <a:custGeom>
              <a:avLst/>
              <a:gdLst/>
              <a:ahLst/>
              <a:cxnLst/>
              <a:rect l="l" t="t" r="r" b="b"/>
              <a:pathLst>
                <a:path w="2742654" h="812800">
                  <a:moveTo>
                    <a:pt x="0" y="0"/>
                  </a:moveTo>
                  <a:lnTo>
                    <a:pt x="2742654" y="0"/>
                  </a:lnTo>
                  <a:lnTo>
                    <a:pt x="27426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A6C2">
                <a:alpha val="86667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799611" y="3600450"/>
            <a:ext cx="3488389" cy="3086100"/>
            <a:chOff x="0" y="0"/>
            <a:chExt cx="918753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18753" cy="812800"/>
            </a:xfrm>
            <a:custGeom>
              <a:avLst/>
              <a:gdLst/>
              <a:ahLst/>
              <a:cxnLst/>
              <a:rect l="l" t="t" r="r" b="b"/>
              <a:pathLst>
                <a:path w="918753" h="812800">
                  <a:moveTo>
                    <a:pt x="0" y="0"/>
                  </a:moveTo>
                  <a:lnTo>
                    <a:pt x="918753" y="0"/>
                  </a:lnTo>
                  <a:lnTo>
                    <a:pt x="91875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84A6C2">
                <a:alpha val="86667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314765" y="4416926"/>
            <a:ext cx="9658469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vi-VN" sz="7000" spc="-231" dirty="0">
                <a:solidFill>
                  <a:srgbClr val="FFFFFF"/>
                </a:solidFill>
                <a:latin typeface="Montserrat 1 Bold"/>
              </a:rPr>
              <a:t>TỔNG KẾT</a:t>
            </a:r>
            <a:endParaRPr lang="en-US" sz="7000" spc="-231" dirty="0">
              <a:solidFill>
                <a:srgbClr val="FFFFFF"/>
              </a:solidFill>
              <a:latin typeface="Montserrat 1 Bold"/>
            </a:endParaRPr>
          </a:p>
        </p:txBody>
      </p:sp>
    </p:spTree>
    <p:extLst>
      <p:ext uri="{BB962C8B-B14F-4D97-AF65-F5344CB8AC3E}">
        <p14:creationId xmlns:p14="http://schemas.microsoft.com/office/powerpoint/2010/main" val="2168236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044" r="-1804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45219" y="437033"/>
            <a:ext cx="340035" cy="133350"/>
            <a:chOff x="0" y="0"/>
            <a:chExt cx="453379" cy="17780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453379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139700"/>
              <a:ext cx="453379" cy="0"/>
            </a:xfrm>
            <a:prstGeom prst="line">
              <a:avLst/>
            </a:prstGeom>
            <a:ln w="38100" cap="rnd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-1271008" y="3842604"/>
            <a:ext cx="19734675" cy="2601792"/>
            <a:chOff x="0" y="0"/>
            <a:chExt cx="5197610" cy="6852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97610" cy="685246"/>
            </a:xfrm>
            <a:custGeom>
              <a:avLst/>
              <a:gdLst/>
              <a:ahLst/>
              <a:cxnLst/>
              <a:rect l="l" t="t" r="r" b="b"/>
              <a:pathLst>
                <a:path w="5197610" h="685246">
                  <a:moveTo>
                    <a:pt x="0" y="0"/>
                  </a:moveTo>
                  <a:lnTo>
                    <a:pt x="5197610" y="0"/>
                  </a:lnTo>
                  <a:lnTo>
                    <a:pt x="5197610" y="685246"/>
                  </a:lnTo>
                  <a:lnTo>
                    <a:pt x="0" y="685246"/>
                  </a:lnTo>
                  <a:close/>
                </a:path>
              </a:pathLst>
            </a:custGeom>
            <a:solidFill>
              <a:srgbClr val="000000">
                <a:alpha val="35686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884100" y="4336508"/>
            <a:ext cx="6613726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00"/>
              </a:lnSpc>
            </a:pPr>
            <a:r>
              <a:rPr lang="en-US" sz="9000" spc="-89">
                <a:solidFill>
                  <a:srgbClr val="FFFFFF"/>
                </a:solidFill>
                <a:latin typeface="Open Sans Bold"/>
              </a:rPr>
              <a:t>ĐỀ TÀI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5527133"/>
            <a:ext cx="8353826" cy="594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75"/>
              </a:lnSpc>
            </a:pPr>
            <a:r>
              <a:rPr lang="en-US" sz="3882" spc="38">
                <a:solidFill>
                  <a:srgbClr val="FFFFFF"/>
                </a:solidFill>
                <a:latin typeface="Inter"/>
              </a:rPr>
              <a:t>Phần mềm Quản lí Nhà hàng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89" t="-19429" r="-3703" b="-990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06865" y="4164403"/>
            <a:ext cx="15474270" cy="1758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13"/>
              </a:lnSpc>
            </a:pPr>
            <a:r>
              <a:rPr lang="en-US" sz="10224">
                <a:solidFill>
                  <a:srgbClr val="FFFFFF"/>
                </a:solidFill>
                <a:latin typeface="Brittany"/>
              </a:rPr>
              <a:t>Thank You Very Much!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5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479496" y="0"/>
            <a:ext cx="9951504" cy="10287000"/>
          </a:xfrm>
          <a:custGeom>
            <a:avLst/>
            <a:gdLst/>
            <a:ahLst/>
            <a:cxnLst/>
            <a:rect l="l" t="t" r="r" b="b"/>
            <a:pathLst>
              <a:path w="9951504" h="10287000">
                <a:moveTo>
                  <a:pt x="0" y="0"/>
                </a:moveTo>
                <a:lnTo>
                  <a:pt x="9951504" y="0"/>
                </a:lnTo>
                <a:lnTo>
                  <a:pt x="99515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7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479496" y="0"/>
            <a:ext cx="8808504" cy="10287000"/>
            <a:chOff x="0" y="0"/>
            <a:chExt cx="2319935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19935" cy="2709333"/>
            </a:xfrm>
            <a:custGeom>
              <a:avLst/>
              <a:gdLst/>
              <a:ahLst/>
              <a:cxnLst/>
              <a:rect l="l" t="t" r="r" b="b"/>
              <a:pathLst>
                <a:path w="2319935" h="2709333">
                  <a:moveTo>
                    <a:pt x="0" y="0"/>
                  </a:moveTo>
                  <a:lnTo>
                    <a:pt x="2319935" y="0"/>
                  </a:lnTo>
                  <a:lnTo>
                    <a:pt x="231993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A5664">
                <a:alpha val="2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2739137"/>
            <a:ext cx="7594101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1408373"/>
            <a:ext cx="4112778" cy="960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73"/>
              </a:lnSpc>
            </a:pPr>
            <a:r>
              <a:rPr lang="en-US" sz="6169">
                <a:solidFill>
                  <a:srgbClr val="FFFFFF"/>
                </a:solidFill>
                <a:latin typeface="Open Sans Bold"/>
              </a:rPr>
              <a:t>MỤC TIÊU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4554" y="2658175"/>
            <a:ext cx="7594101" cy="6867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62"/>
              </a:lnSpc>
            </a:pPr>
            <a:endParaRPr lang="vi-VN" dirty="0"/>
          </a:p>
          <a:p>
            <a:pPr marL="621551" lvl="1" indent="-310775" algn="just">
              <a:lnSpc>
                <a:spcPts val="4462"/>
              </a:lnSpc>
              <a:buFont typeface="Arial"/>
              <a:buChar char="•"/>
            </a:pPr>
            <a:r>
              <a:rPr lang="vi-VN" sz="2878" spc="40" dirty="0">
                <a:solidFill>
                  <a:srgbClr val="FFFFFF"/>
                </a:solidFill>
                <a:latin typeface="Inter"/>
              </a:rPr>
              <a:t>Áp dụng mô hình </a:t>
            </a:r>
            <a:r>
              <a:rPr lang="vi-VN" sz="2878" spc="40" dirty="0" err="1">
                <a:solidFill>
                  <a:srgbClr val="FFFFFF"/>
                </a:solidFill>
                <a:latin typeface="Inter"/>
              </a:rPr>
              <a:t>Agile</a:t>
            </a:r>
            <a:r>
              <a:rPr lang="vi-VN" sz="2878" spc="40" dirty="0">
                <a:solidFill>
                  <a:srgbClr val="FFFFFF"/>
                </a:solidFill>
                <a:latin typeface="Inter"/>
              </a:rPr>
              <a:t> &amp; </a:t>
            </a:r>
            <a:r>
              <a:rPr lang="vi-VN" sz="2878" spc="40" dirty="0" err="1">
                <a:solidFill>
                  <a:srgbClr val="FFFFFF"/>
                </a:solidFill>
                <a:latin typeface="Inter"/>
              </a:rPr>
              <a:t>Scrum</a:t>
            </a:r>
            <a:endParaRPr lang="vi-VN" sz="2878" spc="40" dirty="0">
              <a:solidFill>
                <a:srgbClr val="FFFFFF"/>
              </a:solidFill>
              <a:latin typeface="Inter"/>
            </a:endParaRPr>
          </a:p>
          <a:p>
            <a:pPr marL="621551" lvl="1" indent="-310775" algn="just">
              <a:lnSpc>
                <a:spcPts val="4462"/>
              </a:lnSpc>
              <a:buFont typeface="Arial"/>
              <a:buChar char="•"/>
            </a:pP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Giới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thiệu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được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nhà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hàng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</a:p>
          <a:p>
            <a:pPr marL="621551" lvl="1" indent="-310775">
              <a:lnSpc>
                <a:spcPts val="4462"/>
              </a:lnSpc>
              <a:buFont typeface="Arial"/>
              <a:buChar char="•"/>
            </a:pP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Người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quản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lý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: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quản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lý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các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sản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phẩm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của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nhà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hàng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,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nhân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viên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,…</a:t>
            </a:r>
          </a:p>
          <a:p>
            <a:pPr marL="621551" lvl="1" indent="-310775" algn="just">
              <a:lnSpc>
                <a:spcPts val="4462"/>
              </a:lnSpc>
              <a:buFont typeface="Arial"/>
              <a:buChar char="•"/>
            </a:pP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Nhân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viên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dễ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dàng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quản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lý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các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món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ăn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trong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quán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,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đặt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món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và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in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hóa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đơn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cho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khách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hàng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. </a:t>
            </a:r>
          </a:p>
          <a:p>
            <a:pPr marL="621551" lvl="1" indent="-310775" algn="just">
              <a:lnSpc>
                <a:spcPts val="4462"/>
              </a:lnSpc>
              <a:buFont typeface="Arial"/>
              <a:buChar char="•"/>
            </a:pP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Khách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hàng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: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biết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được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trạng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thái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các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sản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phẩm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của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nhà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hàng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,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đặt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bàn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,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gọi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món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,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liên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hệ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để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được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chăm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  <a:r>
              <a:rPr lang="en-US" sz="2878" spc="40" dirty="0" err="1">
                <a:solidFill>
                  <a:srgbClr val="FFFFFF"/>
                </a:solidFill>
                <a:latin typeface="Inter"/>
              </a:rPr>
              <a:t>sóc</a:t>
            </a:r>
            <a:r>
              <a:rPr lang="en-US" sz="2878" spc="40" dirty="0">
                <a:solidFill>
                  <a:srgbClr val="FFFFFF"/>
                </a:solidFill>
                <a:latin typeface="Inter"/>
              </a:rPr>
              <a:t> </a:t>
            </a:r>
          </a:p>
          <a:p>
            <a:pPr algn="just">
              <a:lnSpc>
                <a:spcPts val="4462"/>
              </a:lnSpc>
            </a:pPr>
            <a:endParaRPr lang="en-US" sz="2878" spc="40" dirty="0">
              <a:solidFill>
                <a:srgbClr val="FFFFFF"/>
              </a:solidFill>
              <a:latin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230600" cy="8229600"/>
          </a:xfrm>
          <a:custGeom>
            <a:avLst/>
            <a:gdLst/>
            <a:ahLst/>
            <a:cxnLst/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740" b="-1574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941284" y="0"/>
            <a:ext cx="10525844" cy="10287000"/>
            <a:chOff x="0" y="0"/>
            <a:chExt cx="2772239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72239" cy="2709333"/>
            </a:xfrm>
            <a:custGeom>
              <a:avLst/>
              <a:gdLst/>
              <a:ahLst/>
              <a:cxnLst/>
              <a:rect l="l" t="t" r="r" b="b"/>
              <a:pathLst>
                <a:path w="2772239" h="2709333">
                  <a:moveTo>
                    <a:pt x="0" y="0"/>
                  </a:moveTo>
                  <a:lnTo>
                    <a:pt x="2772239" y="0"/>
                  </a:lnTo>
                  <a:lnTo>
                    <a:pt x="277223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1355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51093" y="1000125"/>
            <a:ext cx="4445036" cy="1764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600" spc="235">
                <a:solidFill>
                  <a:srgbClr val="FFFFFF"/>
                </a:solidFill>
                <a:latin typeface="Inter Bold"/>
              </a:rPr>
              <a:t>PHẠM VI PHẦN MỀM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51093" y="3024313"/>
            <a:ext cx="8308207" cy="6233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33"/>
              </a:lnSpc>
            </a:pPr>
            <a:r>
              <a:rPr lang="en-US" sz="2520" spc="60">
                <a:solidFill>
                  <a:srgbClr val="FFFFFF"/>
                </a:solidFill>
                <a:latin typeface="Inter Bold"/>
              </a:rPr>
              <a:t> Nghiệp vụ: </a:t>
            </a:r>
          </a:p>
          <a:p>
            <a:pPr>
              <a:lnSpc>
                <a:spcPts val="4133"/>
              </a:lnSpc>
            </a:pPr>
            <a:r>
              <a:rPr lang="en-US" sz="2520" spc="60">
                <a:solidFill>
                  <a:srgbClr val="FFFFFF"/>
                </a:solidFill>
                <a:latin typeface="Inter Light"/>
              </a:rPr>
              <a:t>- Quản lý sản phẩm</a:t>
            </a:r>
          </a:p>
          <a:p>
            <a:pPr>
              <a:lnSpc>
                <a:spcPts val="4133"/>
              </a:lnSpc>
            </a:pPr>
            <a:r>
              <a:rPr lang="en-US" sz="2520" spc="60">
                <a:solidFill>
                  <a:srgbClr val="FFFFFF"/>
                </a:solidFill>
                <a:latin typeface="Inter Light"/>
              </a:rPr>
              <a:t>- Quản lý được người dùng (người quản lí , nhân viên) </a:t>
            </a:r>
          </a:p>
          <a:p>
            <a:pPr>
              <a:lnSpc>
                <a:spcPts val="4133"/>
              </a:lnSpc>
            </a:pPr>
            <a:r>
              <a:rPr lang="en-US" sz="2520" spc="60">
                <a:solidFill>
                  <a:srgbClr val="FFFFFF"/>
                </a:solidFill>
                <a:latin typeface="Inter Light"/>
              </a:rPr>
              <a:t>- Quản lý được nhân viên </a:t>
            </a:r>
          </a:p>
          <a:p>
            <a:pPr>
              <a:lnSpc>
                <a:spcPts val="4133"/>
              </a:lnSpc>
            </a:pPr>
            <a:r>
              <a:rPr lang="en-US" sz="2520" spc="60">
                <a:solidFill>
                  <a:srgbClr val="FFFFFF"/>
                </a:solidFill>
                <a:latin typeface="Inter Light"/>
              </a:rPr>
              <a:t>- Quản lý được doanh thu của nhà hàng </a:t>
            </a:r>
          </a:p>
          <a:p>
            <a:pPr>
              <a:lnSpc>
                <a:spcPts val="4133"/>
              </a:lnSpc>
            </a:pPr>
            <a:r>
              <a:rPr lang="en-US" sz="2520" spc="60">
                <a:solidFill>
                  <a:srgbClr val="FFFFFF"/>
                </a:solidFill>
                <a:latin typeface="Inter Light"/>
              </a:rPr>
              <a:t>- Quản lý được khách hàng (đặt bàn) </a:t>
            </a:r>
          </a:p>
          <a:p>
            <a:pPr>
              <a:lnSpc>
                <a:spcPts val="4133"/>
              </a:lnSpc>
            </a:pPr>
            <a:r>
              <a:rPr lang="en-US" sz="2520" spc="60">
                <a:solidFill>
                  <a:srgbClr val="FFFFFF"/>
                </a:solidFill>
                <a:latin typeface="Inter Light"/>
              </a:rPr>
              <a:t>- Thống kê doanh thu </a:t>
            </a:r>
          </a:p>
          <a:p>
            <a:pPr>
              <a:lnSpc>
                <a:spcPts val="4133"/>
              </a:lnSpc>
            </a:pPr>
            <a:r>
              <a:rPr lang="en-US" sz="2520" spc="60">
                <a:solidFill>
                  <a:srgbClr val="FFFFFF"/>
                </a:solidFill>
                <a:latin typeface="Inter Bold"/>
              </a:rPr>
              <a:t>Công nghệ nền tảng:</a:t>
            </a:r>
            <a:r>
              <a:rPr lang="en-US" sz="2520" spc="60">
                <a:solidFill>
                  <a:srgbClr val="FFFFFF"/>
                </a:solidFill>
                <a:latin typeface="Inter Light"/>
              </a:rPr>
              <a:t> App, web, máy quản lý nhà hàng</a:t>
            </a:r>
          </a:p>
          <a:p>
            <a:pPr>
              <a:lnSpc>
                <a:spcPts val="4133"/>
              </a:lnSpc>
            </a:pPr>
            <a:r>
              <a:rPr lang="en-US" sz="2520" spc="60">
                <a:solidFill>
                  <a:srgbClr val="FFFFFF"/>
                </a:solidFill>
                <a:latin typeface="Inter Bold"/>
              </a:rPr>
              <a:t>Đối tượng khách hàng</a:t>
            </a:r>
            <a:r>
              <a:rPr lang="en-US" sz="2520" spc="60">
                <a:solidFill>
                  <a:srgbClr val="FFFFFF"/>
                </a:solidFill>
                <a:latin typeface="Inter Light"/>
              </a:rPr>
              <a:t>: người quản lí, nhân viên, khách hàng</a:t>
            </a:r>
          </a:p>
          <a:p>
            <a:pPr>
              <a:lnSpc>
                <a:spcPts val="3980"/>
              </a:lnSpc>
            </a:pPr>
            <a:endParaRPr lang="en-US" sz="2520" spc="60">
              <a:solidFill>
                <a:srgbClr val="FFFFFF"/>
              </a:solidFill>
              <a:latin typeface="Inter Ligh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476242" y="1028700"/>
            <a:ext cx="1783058" cy="295015"/>
          </a:xfrm>
          <a:custGeom>
            <a:avLst/>
            <a:gdLst/>
            <a:ahLst/>
            <a:cxnLst/>
            <a:rect l="l" t="t" r="r" b="b"/>
            <a:pathLst>
              <a:path w="1783058" h="295015">
                <a:moveTo>
                  <a:pt x="0" y="0"/>
                </a:moveTo>
                <a:lnTo>
                  <a:pt x="1783058" y="0"/>
                </a:lnTo>
                <a:lnTo>
                  <a:pt x="1783058" y="295015"/>
                </a:lnTo>
                <a:lnTo>
                  <a:pt x="0" y="295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7E25D977-B0F5-490D-C8F2-618A3498D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4300"/>
            <a:ext cx="18288001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2286" y="0"/>
            <a:ext cx="18283428" cy="10287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00773E82-AFCF-02AD-1227-3AA7EDB149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"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57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35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000000">
              <a:alpha val="6667"/>
            </a:srgbClr>
          </a:solidFill>
        </p:spPr>
      </p:sp>
      <p:sp>
        <p:nvSpPr>
          <p:cNvPr id="3" name="Freeform 3"/>
          <p:cNvSpPr/>
          <p:nvPr/>
        </p:nvSpPr>
        <p:spPr>
          <a:xfrm>
            <a:off x="5655422" y="1654922"/>
            <a:ext cx="6977156" cy="6977156"/>
          </a:xfrm>
          <a:custGeom>
            <a:avLst/>
            <a:gdLst/>
            <a:ahLst/>
            <a:cxnLst/>
            <a:rect l="l" t="t" r="r" b="b"/>
            <a:pathLst>
              <a:path w="6977156" h="6977156">
                <a:moveTo>
                  <a:pt x="0" y="0"/>
                </a:moveTo>
                <a:lnTo>
                  <a:pt x="6977156" y="0"/>
                </a:lnTo>
                <a:lnTo>
                  <a:pt x="6977156" y="6977156"/>
                </a:lnTo>
                <a:lnTo>
                  <a:pt x="0" y="6977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707239">
            <a:off x="10860535" y="763764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0"/>
                </a:moveTo>
                <a:lnTo>
                  <a:pt x="1675184" y="0"/>
                </a:lnTo>
                <a:lnTo>
                  <a:pt x="1675184" y="831310"/>
                </a:lnTo>
                <a:lnTo>
                  <a:pt x="0" y="83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707239" flipH="1" flipV="1">
            <a:off x="6064753" y="211836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4" y="831309"/>
                </a:moveTo>
                <a:lnTo>
                  <a:pt x="0" y="831309"/>
                </a:lnTo>
                <a:lnTo>
                  <a:pt x="0" y="0"/>
                </a:lnTo>
                <a:lnTo>
                  <a:pt x="1675184" y="0"/>
                </a:lnTo>
                <a:lnTo>
                  <a:pt x="1675184" y="8313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915870" y="4180713"/>
            <a:ext cx="6456261" cy="209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FFFFFF"/>
                </a:solidFill>
                <a:latin typeface="Montserrat 1 Ultra-Bold Italics"/>
              </a:rPr>
              <a:t>DANH SÁCH CÔNG VIỆC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07340" y="6894135"/>
            <a:ext cx="3499197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200" spc="84">
                <a:solidFill>
                  <a:srgbClr val="FFFFFF"/>
                </a:solidFill>
                <a:latin typeface="Montserrat 1 Ultra-Bold"/>
              </a:rPr>
              <a:t>Sprint Backlog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88691" y="1351940"/>
            <a:ext cx="3824986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200" spc="84">
                <a:solidFill>
                  <a:srgbClr val="FFFFFF"/>
                </a:solidFill>
                <a:latin typeface="Montserrat 1 Ultra-Bold"/>
              </a:rPr>
              <a:t>Product Backlog</a:t>
            </a:r>
          </a:p>
        </p:txBody>
      </p:sp>
      <p:sp>
        <p:nvSpPr>
          <p:cNvPr id="9" name="Freeform 9"/>
          <p:cNvSpPr/>
          <p:nvPr/>
        </p:nvSpPr>
        <p:spPr>
          <a:xfrm rot="-789536" flipV="1">
            <a:off x="10940851" y="2118368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0" y="831309"/>
                </a:moveTo>
                <a:lnTo>
                  <a:pt x="1675183" y="831309"/>
                </a:lnTo>
                <a:lnTo>
                  <a:pt x="1675183" y="0"/>
                </a:lnTo>
                <a:lnTo>
                  <a:pt x="0" y="0"/>
                </a:lnTo>
                <a:lnTo>
                  <a:pt x="0" y="8313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456161" flipH="1">
            <a:off x="5501845" y="7312023"/>
            <a:ext cx="1675183" cy="831310"/>
          </a:xfrm>
          <a:custGeom>
            <a:avLst/>
            <a:gdLst/>
            <a:ahLst/>
            <a:cxnLst/>
            <a:rect l="l" t="t" r="r" b="b"/>
            <a:pathLst>
              <a:path w="1675183" h="831310">
                <a:moveTo>
                  <a:pt x="1675183" y="0"/>
                </a:moveTo>
                <a:lnTo>
                  <a:pt x="0" y="0"/>
                </a:lnTo>
                <a:lnTo>
                  <a:pt x="0" y="831310"/>
                </a:lnTo>
                <a:lnTo>
                  <a:pt x="1675183" y="831310"/>
                </a:lnTo>
                <a:lnTo>
                  <a:pt x="167518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090884" y="1268041"/>
            <a:ext cx="3824986" cy="67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200" spc="84">
                <a:solidFill>
                  <a:srgbClr val="FFFFFF"/>
                </a:solidFill>
                <a:latin typeface="Montserrat 1 Ultra-Bold"/>
              </a:rPr>
              <a:t>User Story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88666" y="7553265"/>
            <a:ext cx="3824986" cy="135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4200" spc="84">
                <a:solidFill>
                  <a:srgbClr val="FFFFFF"/>
                </a:solidFill>
                <a:latin typeface="Montserrat 1 Ultra-Bold"/>
              </a:rPr>
              <a:t>Release Backlog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33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03616" y="2550324"/>
            <a:ext cx="18895232" cy="5186352"/>
            <a:chOff x="0" y="0"/>
            <a:chExt cx="4976522" cy="13659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976522" cy="1365953"/>
            </a:xfrm>
            <a:custGeom>
              <a:avLst/>
              <a:gdLst/>
              <a:ahLst/>
              <a:cxnLst/>
              <a:rect l="l" t="t" r="r" b="b"/>
              <a:pathLst>
                <a:path w="4976522" h="1365953">
                  <a:moveTo>
                    <a:pt x="0" y="0"/>
                  </a:moveTo>
                  <a:lnTo>
                    <a:pt x="4976522" y="0"/>
                  </a:lnTo>
                  <a:lnTo>
                    <a:pt x="4976522" y="1365953"/>
                  </a:lnTo>
                  <a:lnTo>
                    <a:pt x="0" y="1365953"/>
                  </a:lnTo>
                  <a:close/>
                </a:path>
              </a:pathLst>
            </a:custGeom>
            <a:solidFill>
              <a:srgbClr val="181D28">
                <a:alpha val="87843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90526" y="4147820"/>
            <a:ext cx="12906948" cy="1791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>
                <a:solidFill>
                  <a:srgbClr val="D7E9F5"/>
                </a:solidFill>
                <a:latin typeface="Now Bold"/>
              </a:rPr>
              <a:t>USER STORY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304</Words>
  <Application>Microsoft Office PowerPoint</Application>
  <PresentationFormat>Custom</PresentationFormat>
  <Paragraphs>68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Open Sans Bold</vt:lpstr>
      <vt:lpstr>Montserrat 1 Ultra-Bold</vt:lpstr>
      <vt:lpstr>Montserrat 1 Bold</vt:lpstr>
      <vt:lpstr>Montserrat 1 Italics</vt:lpstr>
      <vt:lpstr>Calibri</vt:lpstr>
      <vt:lpstr>Montserrat 1</vt:lpstr>
      <vt:lpstr>Montserrat 2</vt:lpstr>
      <vt:lpstr>Inter Bold</vt:lpstr>
      <vt:lpstr>Inter Light</vt:lpstr>
      <vt:lpstr>Montserrat 1 Ultra-Bold Italics</vt:lpstr>
      <vt:lpstr>Brittany</vt:lpstr>
      <vt:lpstr>Arial</vt:lpstr>
      <vt:lpstr>Kollektif Bold</vt:lpstr>
      <vt:lpstr>Now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dự án</dc:title>
  <cp:lastModifiedBy>Nghĩa Nguyễn Thu</cp:lastModifiedBy>
  <cp:revision>15</cp:revision>
  <dcterms:created xsi:type="dcterms:W3CDTF">2006-08-16T00:00:00Z</dcterms:created>
  <dcterms:modified xsi:type="dcterms:W3CDTF">2023-08-15T14:51:50Z</dcterms:modified>
  <dc:identifier>DAFpR4s51l4</dc:identifier>
</cp:coreProperties>
</file>